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487" r:id="rId3"/>
    <p:sldId id="513" r:id="rId4"/>
    <p:sldId id="514" r:id="rId5"/>
    <p:sldId id="515" r:id="rId6"/>
    <p:sldId id="570" r:id="rId7"/>
    <p:sldId id="517" r:id="rId8"/>
    <p:sldId id="528" r:id="rId9"/>
    <p:sldId id="529" r:id="rId10"/>
    <p:sldId id="530" r:id="rId11"/>
    <p:sldId id="524" r:id="rId12"/>
    <p:sldId id="525" r:id="rId13"/>
    <p:sldId id="531" r:id="rId14"/>
    <p:sldId id="533" r:id="rId15"/>
    <p:sldId id="534" r:id="rId16"/>
    <p:sldId id="537" r:id="rId17"/>
    <p:sldId id="532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6" r:id="rId26"/>
    <p:sldId id="547" r:id="rId27"/>
    <p:sldId id="535" r:id="rId28"/>
    <p:sldId id="548" r:id="rId29"/>
    <p:sldId id="536" r:id="rId30"/>
    <p:sldId id="550" r:id="rId31"/>
    <p:sldId id="551" r:id="rId32"/>
    <p:sldId id="502" r:id="rId33"/>
    <p:sldId id="569" r:id="rId34"/>
    <p:sldId id="552" r:id="rId35"/>
    <p:sldId id="553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67" r:id="rId5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94586"/>
  </p:normalViewPr>
  <p:slideViewPr>
    <p:cSldViewPr>
      <p:cViewPr varScale="1">
        <p:scale>
          <a:sx n="98" d="100"/>
          <a:sy n="98" d="100"/>
        </p:scale>
        <p:origin x="4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incast</a:t>
            </a:r>
            <a:r>
              <a:rPr lang="en-US" baseline="0" dirty="0" smtClean="0"/>
              <a:t>? </a:t>
            </a:r>
          </a:p>
          <a:p>
            <a:r>
              <a:rPr lang="en-US" baseline="0" dirty="0" smtClean="0"/>
              <a:t>-- one big switch abstraction…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April 3, 2017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 smtClean="0"/>
              <a:t>EECS 489 – Lecture 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ZapfDingbats" charset="0"/>
        <a:buChar char="u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4.jpeg"/><Relationship Id="rId6" Type="http://schemas.microsoft.com/office/2007/relationships/hdphoto" Target="../media/hdphoto1.wdp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 smtClean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/>
            </a: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Winter 2017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theme: </a:t>
            </a:r>
            <a:r>
              <a:rPr lang="en-US" dirty="0" smtClean="0">
                <a:solidFill>
                  <a:srgbClr val="0000FF"/>
                </a:solidFill>
              </a:rPr>
              <a:t>parallelism</a:t>
            </a:r>
          </a:p>
          <a:p>
            <a:pPr lvl="1"/>
            <a:r>
              <a:rPr lang="en-US" dirty="0" smtClean="0"/>
              <a:t>Applications decomposed into tasks</a:t>
            </a:r>
          </a:p>
          <a:p>
            <a:pPr lvl="1"/>
            <a:r>
              <a:rPr lang="en-US" dirty="0" smtClean="0"/>
              <a:t>Running in parallel on different machines</a:t>
            </a:r>
          </a:p>
          <a:p>
            <a:r>
              <a:rPr lang="en-US" dirty="0" smtClean="0"/>
              <a:t>Two common paradigms</a:t>
            </a:r>
          </a:p>
          <a:p>
            <a:pPr lvl="1"/>
            <a:r>
              <a:rPr lang="en-US" dirty="0" smtClean="0"/>
              <a:t>Partition-Aggregate</a:t>
            </a:r>
          </a:p>
          <a:p>
            <a:pPr lvl="1"/>
            <a:r>
              <a:rPr lang="en-US" dirty="0" smtClean="0"/>
              <a:t>Map-Reduce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8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4281164" y="25438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281164" y="3827923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>
              <a:endCxn id="33" idx="2"/>
            </p:cNvCxnSpPr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3" idx="3"/>
            </p:cNvCxnSpPr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3" idx="4"/>
            </p:cNvCxnSpPr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3" idx="5"/>
            </p:cNvCxnSpPr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3" idx="6"/>
            </p:cNvCxnSpPr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74179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89803" y="2049718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509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690487" y="496973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Reduce Stage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63956" y="4969738"/>
            <a:ext cx="127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Gill Sans"/>
                <a:cs typeface="Gill Sans"/>
              </a:rPr>
              <a:t>Map Stage</a:t>
            </a:r>
            <a:endParaRPr lang="en-US" dirty="0">
              <a:latin typeface="Gill Sans"/>
              <a:cs typeface="Gill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46842" y="2534506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51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617488" y="5486400"/>
            <a:ext cx="790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The most popular software that follows this paradigm is </a:t>
            </a:r>
            <a:r>
              <a:rPr lang="en-US" sz="1800" dirty="0" smtClean="0">
                <a:solidFill>
                  <a:srgbClr val="0000FF"/>
                </a:solidFill>
              </a:rPr>
              <a:t>Apache Spark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  <a:endParaRPr lang="en-US" sz="1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 smtClean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  <a:endParaRPr lang="en-US" sz="2400" b="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networks (Cont.)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Datacenter traffic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North-South Traffic</a:t>
            </a:r>
            <a:endParaRPr lang="en-US"/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East-West Traffic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82" idx="0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East-West traffic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</a:t>
            </a:r>
            <a:r>
              <a:rPr lang="en-US" dirty="0">
                <a:solidFill>
                  <a:srgbClr val="0000FF"/>
                </a:solidFill>
              </a:rPr>
              <a:t>between servers</a:t>
            </a:r>
            <a:r>
              <a:rPr lang="en-US" dirty="0"/>
              <a:t> in the datacenter</a:t>
            </a:r>
          </a:p>
          <a:p>
            <a:r>
              <a:rPr lang="en-US" dirty="0"/>
              <a:t>Communication within “big data” computations </a:t>
            </a:r>
          </a:p>
          <a:p>
            <a:r>
              <a:rPr lang="en-US" dirty="0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traffic characteristics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characteristics</a:t>
            </a:r>
          </a:p>
          <a:p>
            <a:pPr lvl="1"/>
            <a:r>
              <a:rPr lang="en-US" dirty="0" smtClean="0"/>
              <a:t>Most flows are small</a:t>
            </a:r>
          </a:p>
          <a:p>
            <a:pPr lvl="1"/>
            <a:r>
              <a:rPr lang="en-US" dirty="0" smtClean="0"/>
              <a:t>Most bytes come from large flows</a:t>
            </a:r>
          </a:p>
          <a:p>
            <a:endParaRPr lang="en-US" dirty="0" smtClean="0"/>
          </a:p>
          <a:p>
            <a:r>
              <a:rPr lang="en-US" dirty="0" smtClean="0"/>
              <a:t>Applications want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High bandwidth</a:t>
            </a:r>
            <a:r>
              <a:rPr lang="en-US" dirty="0" smtClean="0"/>
              <a:t> (large flows)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Low latency</a:t>
            </a:r>
            <a:r>
              <a:rPr lang="en-US" dirty="0" smtClean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Ideal: Each server can talk to any other server at its full access link </a:t>
            </a:r>
            <a:r>
              <a:rPr lang="en-US" dirty="0" smtClean="0"/>
              <a:t>rate</a:t>
            </a:r>
            <a:endParaRPr lang="en-US" dirty="0"/>
          </a:p>
          <a:p>
            <a:r>
              <a:rPr lang="en-US" dirty="0"/>
              <a:t>Conceptually: </a:t>
            </a:r>
            <a:r>
              <a:rPr lang="en-US" dirty="0" smtClean="0"/>
              <a:t>Datacenter </a:t>
            </a:r>
            <a:r>
              <a:rPr lang="en-US" dirty="0"/>
              <a:t>network as one giant switch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Datacenter applications</a:t>
            </a:r>
          </a:p>
          <a:p>
            <a:r>
              <a:rPr lang="en-US" dirty="0" smtClean="0"/>
              <a:t>Datacenter topologies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20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 rot="5400000">
            <a:off x="1665688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 rot="16200000">
            <a:off x="3334811" y="3078294"/>
            <a:ext cx="4114800" cy="2002623"/>
            <a:chOff x="1828800" y="2464184"/>
            <a:chExt cx="5331795" cy="2594920"/>
          </a:xfrm>
        </p:grpSpPr>
        <p:sp>
          <p:nvSpPr>
            <p:cNvPr id="131" name="Rectangle 130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6" name="Straight Connector 155"/>
            <p:cNvCxnSpPr>
              <a:endCxn id="236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51" idx="0"/>
              <a:endCxn id="236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3" name="Straight Connector 182"/>
            <p:cNvCxnSpPr>
              <a:stCxn id="175" idx="0"/>
              <a:endCxn id="237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7" idx="0"/>
              <a:endCxn id="237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184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10" name="Straight Connector 209"/>
            <p:cNvCxnSpPr>
              <a:stCxn id="223" idx="0"/>
              <a:endCxn id="239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35" idx="0"/>
              <a:endCxn id="239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37" name="Straight Connector 236"/>
            <p:cNvCxnSpPr>
              <a:stCxn id="199" idx="0"/>
              <a:endCxn id="238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1" idx="0"/>
              <a:endCxn id="238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0" name="Straight Connector 239"/>
            <p:cNvCxnSpPr>
              <a:stCxn id="236" idx="0"/>
              <a:endCxn id="241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8" idx="0"/>
              <a:endCxn id="241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39" idx="0"/>
              <a:endCxn id="241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4" name="Straight Connector 243"/>
            <p:cNvCxnSpPr>
              <a:stCxn id="236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8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39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7" idx="0"/>
              <a:endCxn id="241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37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 bwMode="auto">
          <a:xfrm>
            <a:off x="3601844" y="2018371"/>
            <a:ext cx="1918010" cy="4070195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One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GIANT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27706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bandwidth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Ideal: Each server can talk to any other server at its full access link rate </a:t>
            </a:r>
          </a:p>
          <a:p>
            <a:r>
              <a:rPr lang="en-US" dirty="0" smtClean="0"/>
              <a:t>Conceptually</a:t>
            </a:r>
            <a:r>
              <a:rPr lang="en-US" dirty="0"/>
              <a:t>: Datacenter network as one giant switch</a:t>
            </a:r>
            <a:endParaRPr lang="en-US" dirty="0" smtClean="0"/>
          </a:p>
          <a:p>
            <a:pPr lvl="1"/>
            <a:r>
              <a:rPr lang="en-US" dirty="0" smtClean="0"/>
              <a:t>Would require a 10 </a:t>
            </a:r>
            <a:r>
              <a:rPr lang="en-US" dirty="0" err="1" smtClean="0"/>
              <a:t>Pbits</a:t>
            </a:r>
            <a:r>
              <a:rPr lang="en-US" dirty="0" smtClean="0"/>
              <a:t>/sec switch!</a:t>
            </a:r>
          </a:p>
          <a:p>
            <a:pPr lvl="2"/>
            <a:r>
              <a:rPr lang="en-US" dirty="0" smtClean="0"/>
              <a:t>1M ports (one port/server)</a:t>
            </a:r>
          </a:p>
          <a:p>
            <a:pPr lvl="2"/>
            <a:r>
              <a:rPr lang="en-US" dirty="0" smtClean="0"/>
              <a:t>10Gbps per port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Practical approach:</a:t>
            </a:r>
            <a:r>
              <a:rPr lang="en-US" dirty="0" smtClean="0"/>
              <a:t> build a network of switches (“fabric”) with high “bisection bandwidth”</a:t>
            </a:r>
          </a:p>
          <a:p>
            <a:pPr lvl="1"/>
            <a:r>
              <a:rPr lang="en-US" dirty="0" smtClean="0"/>
              <a:t>Each switch has practical #ports and link speeds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Bisection bandwidth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a network into two equal parts</a:t>
            </a:r>
          </a:p>
          <a:p>
            <a:r>
              <a:rPr lang="en-US" dirty="0" smtClean="0"/>
              <a:t>Minimum bandwidth between the partitions is the bisection bandwidth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Full bisection bandwidth</a:t>
            </a:r>
            <a:r>
              <a:rPr lang="en-US" dirty="0" smtClean="0"/>
              <a:t>: bisection bandwidth in an N node network is N/2 times the bandwidth of a single link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odes of any two halves can communicate at full speed with each other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Achieving full bisection bandwidth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Scale up</a:t>
            </a:r>
          </a:p>
          <a:p>
            <a:pPr lvl="1"/>
            <a:r>
              <a:rPr lang="en-US" dirty="0" smtClean="0"/>
              <a:t>Make links fatter toward the core of the network</a:t>
            </a:r>
          </a:p>
          <a:p>
            <a:r>
              <a:rPr lang="en-US" dirty="0" smtClean="0"/>
              <a:t>Problem: Scaling up a traditional tree topology is expensive!</a:t>
            </a:r>
          </a:p>
          <a:p>
            <a:pPr lvl="1"/>
            <a:r>
              <a:rPr lang="en-US" dirty="0" smtClean="0"/>
              <a:t>Requires non-commodity / impractical / link and switch components </a:t>
            </a:r>
          </a:p>
          <a:p>
            <a:r>
              <a:rPr lang="en-US" dirty="0" smtClean="0"/>
              <a:t>Solutions?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Over-subscribe</a:t>
            </a:r>
            <a:r>
              <a:rPr lang="en-US" dirty="0" smtClean="0"/>
              <a:t> (i.e., provision less than full BBW)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Better topologies</a:t>
            </a:r>
          </a:p>
          <a:p>
            <a:endParaRPr lang="en-US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725073"/>
            <a:ext cx="3886200" cy="21698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Oversubscription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59607" y="5365750"/>
            <a:ext cx="7824787" cy="8120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Need techniques to </a:t>
            </a:r>
            <a:r>
              <a:rPr lang="en-US" dirty="0" smtClean="0">
                <a:solidFill>
                  <a:srgbClr val="0000FF"/>
                </a:solidFill>
              </a:rPr>
              <a:t>avoid congesting oversubscribed links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39" y="1679073"/>
            <a:ext cx="6170119" cy="3444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488031" y="1864074"/>
            <a:ext cx="2505397" cy="2477615"/>
            <a:chOff x="-1015559" y="1163801"/>
            <a:chExt cx="2505397" cy="247761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" name="Oval Callout 9"/>
            <p:cNvSpPr/>
            <p:nvPr/>
          </p:nvSpPr>
          <p:spPr>
            <a:xfrm>
              <a:off x="-1015559" y="2987829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-423040" y="2075815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20G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609599" y="1163801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40G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5360" y="1867084"/>
            <a:ext cx="2505397" cy="2477615"/>
            <a:chOff x="457199" y="1817388"/>
            <a:chExt cx="2505397" cy="2477615"/>
          </a:xfrm>
        </p:grpSpPr>
        <p:sp>
          <p:nvSpPr>
            <p:cNvPr id="7" name="Oval Callout 6"/>
            <p:cNvSpPr/>
            <p:nvPr/>
          </p:nvSpPr>
          <p:spPr>
            <a:xfrm>
              <a:off x="457199" y="3641416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1049718" y="2729402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10G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2082357" y="1817388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rgbClr val="000090"/>
                  </a:solidFill>
                </a:rPr>
                <a:t>20G</a:t>
              </a:r>
              <a:endParaRPr lang="en-US" sz="1800" dirty="0">
                <a:solidFill>
                  <a:srgbClr val="000090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enough bandwidth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</a:t>
            </a:r>
            <a:r>
              <a:rPr lang="en-US" dirty="0" smtClean="0"/>
              <a:t>: Less bandwidth in the ToR-Agg links than all the servers bandwidth in the rack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Oversubscription ratio</a:t>
            </a:r>
            <a:r>
              <a:rPr lang="en-US" dirty="0" smtClean="0"/>
              <a:t>: Ratio between bandwidth underneath and bandwidth above</a:t>
            </a:r>
          </a:p>
          <a:p>
            <a:r>
              <a:rPr lang="en-US" dirty="0"/>
              <a:t>Not enough </a:t>
            </a:r>
            <a:r>
              <a:rPr lang="en-US" dirty="0" smtClean="0"/>
              <a:t>paths between server pairs</a:t>
            </a:r>
          </a:p>
          <a:p>
            <a:pPr lvl="1"/>
            <a:r>
              <a:rPr lang="en-US" dirty="0" smtClean="0"/>
              <a:t>Load balancing issues</a:t>
            </a:r>
          </a:p>
          <a:p>
            <a:pPr lvl="1"/>
            <a:r>
              <a:rPr lang="en-US" dirty="0" smtClean="0"/>
              <a:t>Failure recovery issues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0" name="Straight Connector 119"/>
          <p:cNvCxnSpPr>
            <a:stCxn id="41" idx="0"/>
            <a:endCxn id="103" idx="2"/>
          </p:cNvCxnSpPr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53" idx="0"/>
            <a:endCxn id="103" idx="2"/>
          </p:cNvCxnSpPr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8" name="Straight Connector 117"/>
          <p:cNvCxnSpPr>
            <a:stCxn id="89" idx="0"/>
            <a:endCxn id="105" idx="2"/>
          </p:cNvCxnSpPr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0"/>
            <a:endCxn id="105" idx="2"/>
          </p:cNvCxnSpPr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6" name="Straight Connector 115"/>
          <p:cNvCxnSpPr>
            <a:stCxn id="65" idx="0"/>
            <a:endCxn id="104" idx="2"/>
          </p:cNvCxnSpPr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77" idx="0"/>
            <a:endCxn id="104" idx="2"/>
          </p:cNvCxnSpPr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Rack</a:t>
            </a:r>
            <a:endParaRPr lang="en-US"/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Datacenters run the world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Clos topology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Multi-stage network</a:t>
            </a:r>
          </a:p>
          <a:p>
            <a:r>
              <a:rPr lang="en-US" dirty="0" smtClean="0"/>
              <a:t>k pods, where each pod has two layers of k/2 switches</a:t>
            </a:r>
          </a:p>
          <a:p>
            <a:pPr lvl="1"/>
            <a:r>
              <a:rPr lang="en-US" dirty="0" smtClean="0"/>
              <a:t>k/2 ports up and k/2 down</a:t>
            </a:r>
          </a:p>
          <a:p>
            <a:r>
              <a:rPr lang="en-US" smtClean="0"/>
              <a:t>All links have the same b/w</a:t>
            </a:r>
            <a:endParaRPr lang="en-US" dirty="0" smtClean="0"/>
          </a:p>
          <a:p>
            <a:r>
              <a:rPr lang="en-US" dirty="0" smtClean="0"/>
              <a:t>At most k</a:t>
            </a:r>
            <a:r>
              <a:rPr lang="en-US" baseline="30000" dirty="0" smtClean="0"/>
              <a:t>3</a:t>
            </a:r>
            <a:r>
              <a:rPr lang="en-US" dirty="0" smtClean="0"/>
              <a:t>/4 machines</a:t>
            </a:r>
          </a:p>
          <a:p>
            <a:endParaRPr lang="en-US" dirty="0"/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k = 4</a:t>
            </a:r>
          </a:p>
          <a:p>
            <a:pPr lvl="1"/>
            <a:r>
              <a:rPr lang="en-US" dirty="0" smtClean="0"/>
              <a:t>16 machines</a:t>
            </a:r>
          </a:p>
          <a:p>
            <a:r>
              <a:rPr lang="en-US" dirty="0"/>
              <a:t>For k=48, </a:t>
            </a:r>
            <a:r>
              <a:rPr lang="en-US" dirty="0" smtClean="0"/>
              <a:t>27648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320" name="Group 319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83" name="Rectangle 182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77" name="Straight Connector 276"/>
            <p:cNvCxnSpPr>
              <a:stCxn id="314" idx="0"/>
            </p:cNvCxnSpPr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15" idx="0"/>
            </p:cNvCxnSpPr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314" idx="0"/>
            </p:cNvCxnSpPr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315" idx="0"/>
            </p:cNvCxnSpPr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4" idx="0"/>
            </p:cNvCxnSpPr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313" idx="0"/>
            </p:cNvCxnSpPr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300" idx="0"/>
            </p:cNvCxnSpPr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87" idx="0"/>
            </p:cNvCxnSpPr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endCxn id="315" idx="2"/>
            </p:cNvCxnSpPr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>
              <a:endCxn id="315" idx="2"/>
            </p:cNvCxnSpPr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endCxn id="314" idx="2"/>
            </p:cNvCxnSpPr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314" idx="2"/>
            </p:cNvCxnSpPr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4" name="Straight Connector 293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Rectangle 296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ctangle 299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1" name="Straight Connector 300"/>
            <p:cNvCxnSpPr>
              <a:stCxn id="287" idx="0"/>
            </p:cNvCxnSpPr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74" idx="0"/>
            </p:cNvCxnSpPr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Rectangle 302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4" name="Straight Connector 303"/>
            <p:cNvCxnSpPr>
              <a:stCxn id="300" idx="0"/>
            </p:cNvCxnSpPr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313" idx="0"/>
            </p:cNvCxnSpPr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Rectangle 305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8" name="Straight Connector 307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Rectangle 318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1" name="TextBox 320"/>
          <p:cNvSpPr txBox="1"/>
          <p:nvPr/>
        </p:nvSpPr>
        <p:spPr>
          <a:xfrm>
            <a:off x="4871450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1</a:t>
            </a:r>
            <a:endParaRPr lang="en-US" sz="1200" dirty="0"/>
          </a:p>
        </p:txBody>
      </p:sp>
      <p:sp>
        <p:nvSpPr>
          <p:cNvPr id="322" name="TextBox 321"/>
          <p:cNvSpPr txBox="1"/>
          <p:nvPr/>
        </p:nvSpPr>
        <p:spPr>
          <a:xfrm>
            <a:off x="5925956" y="444058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2</a:t>
            </a:r>
            <a:endParaRPr lang="en-US" sz="1200" dirty="0"/>
          </a:p>
        </p:txBody>
      </p:sp>
      <p:sp>
        <p:nvSpPr>
          <p:cNvPr id="323" name="TextBox 322"/>
          <p:cNvSpPr txBox="1"/>
          <p:nvPr/>
        </p:nvSpPr>
        <p:spPr>
          <a:xfrm>
            <a:off x="6918974" y="4443734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3</a:t>
            </a:r>
            <a:endParaRPr lang="en-US" sz="1200" dirty="0"/>
          </a:p>
        </p:txBody>
      </p:sp>
      <p:sp>
        <p:nvSpPr>
          <p:cNvPr id="324" name="TextBox 323"/>
          <p:cNvSpPr txBox="1"/>
          <p:nvPr/>
        </p:nvSpPr>
        <p:spPr>
          <a:xfrm>
            <a:off x="7928713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Pod 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26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 in scale-out designs?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Topology offers high bisection bandwidth</a:t>
            </a:r>
          </a:p>
          <a:p>
            <a:r>
              <a:rPr lang="en-US" dirty="0" smtClean="0"/>
              <a:t>All other system components must be able to exploit this available capacity</a:t>
            </a:r>
          </a:p>
          <a:p>
            <a:pPr lvl="1"/>
            <a:r>
              <a:rPr lang="en-US" dirty="0" smtClean="0"/>
              <a:t>Routing must use all paths</a:t>
            </a:r>
          </a:p>
          <a:p>
            <a:pPr lvl="1"/>
            <a:r>
              <a:rPr lang="en-US" dirty="0" smtClean="0"/>
              <a:t>Transport protocol must </a:t>
            </a:r>
            <a:br>
              <a:rPr lang="en-US" dirty="0" smtClean="0"/>
            </a:br>
            <a:r>
              <a:rPr lang="en-US" dirty="0" smtClean="0"/>
              <a:t>fill all pipes (fast)</a:t>
            </a:r>
          </a:p>
          <a:p>
            <a:pPr lvl="1"/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34" name="Rectangle 133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5-minute break!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</a:t>
            </a:r>
            <a:r>
              <a:rPr lang="en-US" dirty="0" smtClean="0"/>
              <a:t>traffic characteristics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characteristics</a:t>
            </a:r>
          </a:p>
          <a:p>
            <a:pPr lvl="1"/>
            <a:r>
              <a:rPr lang="en-US" dirty="0" smtClean="0"/>
              <a:t>Most flows are small</a:t>
            </a:r>
          </a:p>
          <a:p>
            <a:pPr lvl="1"/>
            <a:r>
              <a:rPr lang="en-US" dirty="0" smtClean="0"/>
              <a:t>Most bytes come from large flows</a:t>
            </a:r>
          </a:p>
          <a:p>
            <a:endParaRPr lang="en-US" dirty="0" smtClean="0"/>
          </a:p>
          <a:p>
            <a:r>
              <a:rPr lang="en-US" dirty="0" smtClean="0"/>
              <a:t>Applications want</a:t>
            </a:r>
          </a:p>
          <a:p>
            <a:pPr lvl="1"/>
            <a:r>
              <a:rPr lang="en-US" dirty="0" smtClean="0"/>
              <a:t>High bandwidth (large flows)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Low latency</a:t>
            </a:r>
            <a:r>
              <a:rPr lang="en-US" dirty="0" smtClean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low RTTs within the 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Implications of O(1) </a:t>
            </a:r>
            <a:r>
              <a:rPr lang="en-US" dirty="0" err="1" smtClean="0"/>
              <a:t>μsec</a:t>
            </a:r>
            <a:r>
              <a:rPr lang="en-US" dirty="0" smtClean="0"/>
              <a:t> latency</a:t>
            </a:r>
          </a:p>
          <a:p>
            <a:pPr lvl="1"/>
            <a:r>
              <a:rPr lang="en-US" dirty="0" smtClean="0"/>
              <a:t>BW x delay</a:t>
            </a:r>
          </a:p>
          <a:p>
            <a:pPr lvl="2"/>
            <a:r>
              <a:rPr lang="en-US" dirty="0" smtClean="0"/>
              <a:t>10Gbps x 1μsec = 10000 bits = 2.5 500-Byte packets</a:t>
            </a:r>
          </a:p>
          <a:p>
            <a:pPr lvl="1"/>
            <a:r>
              <a:rPr lang="en-US" dirty="0" smtClean="0"/>
              <a:t>Consider TX 500B @ 10Gbps = 0.4μs per hop = 2μs if a packet traverses 5 hops and waits behind one packet at every hop</a:t>
            </a:r>
          </a:p>
          <a:p>
            <a:pPr lvl="1"/>
            <a:r>
              <a:rPr lang="en-US" dirty="0" smtClean="0"/>
              <a:t>What does this mean for buffering and switch design?</a:t>
            </a:r>
          </a:p>
          <a:p>
            <a:pPr lvl="1"/>
            <a:r>
              <a:rPr lang="en-US" dirty="0" smtClean="0"/>
              <a:t>What does this mean for congestion control?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Application-level latency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want low latency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redictable / guaranteed bounds on flow completion time, including the worst-case!</a:t>
            </a:r>
            <a:endParaRPr lang="en-US" dirty="0"/>
          </a:p>
          <a:p>
            <a:pPr lvl="1"/>
            <a:r>
              <a:rPr lang="en-US" dirty="0" smtClean="0"/>
              <a:t>How is still an open question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Huge scale </a:t>
            </a:r>
          </a:p>
          <a:p>
            <a:pPr lvl="2"/>
            <a:r>
              <a:rPr lang="en-US" dirty="0" smtClean="0"/>
              <a:t>~20,000 switches/routers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ontrast: AT&amp;T ~500 routers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2"/>
            <a:r>
              <a:rPr lang="en-US" dirty="0" smtClean="0"/>
              <a:t>High bandwidth: 10/40/100G  (Contrast: DSL/WiFi)</a:t>
            </a:r>
          </a:p>
          <a:p>
            <a:pPr lvl="2"/>
            <a:r>
              <a:rPr lang="en-US" dirty="0" smtClean="0"/>
              <a:t>Very low RTT: 1-10s </a:t>
            </a:r>
            <a:r>
              <a:rPr lang="en-US" dirty="0" err="1" smtClean="0"/>
              <a:t>μsecs</a:t>
            </a:r>
            <a:r>
              <a:rPr lang="en-US" dirty="0" smtClean="0"/>
              <a:t> (Contrast: 100s </a:t>
            </a:r>
            <a:r>
              <a:rPr lang="en-US" dirty="0" err="1" smtClean="0"/>
              <a:t>msecs</a:t>
            </a:r>
            <a:r>
              <a:rPr lang="en-US" dirty="0" smtClean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1"/>
            <a:r>
              <a:rPr lang="en-US" dirty="0" smtClean="0"/>
              <a:t>Limited heterogeneity</a:t>
            </a:r>
          </a:p>
          <a:p>
            <a:pPr lvl="2"/>
            <a:r>
              <a:rPr lang="en-US" dirty="0"/>
              <a:t>L</a:t>
            </a:r>
            <a:r>
              <a:rPr lang="en-US" dirty="0" smtClean="0"/>
              <a:t>ink speeds, technologies, latencies,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 smtClean="0"/>
              <a:t>Huge scale</a:t>
            </a:r>
          </a:p>
          <a:p>
            <a:pPr lvl="1"/>
            <a:r>
              <a:rPr lang="en-US" dirty="0" smtClean="0"/>
              <a:t>Limited geographic scope</a:t>
            </a:r>
          </a:p>
          <a:p>
            <a:pPr lvl="1"/>
            <a:r>
              <a:rPr lang="en-US" dirty="0" smtClean="0"/>
              <a:t>Limited heterogeneity</a:t>
            </a:r>
          </a:p>
          <a:p>
            <a:pPr lvl="1"/>
            <a:r>
              <a:rPr lang="en-US" dirty="0" smtClean="0"/>
              <a:t>Regular/planned topologies (e.g., trees)</a:t>
            </a:r>
          </a:p>
          <a:p>
            <a:pPr lvl="2"/>
            <a:r>
              <a:rPr lang="en-US" dirty="0" smtClean="0"/>
              <a:t>Contrast: ad-hoc evolution of wide-area topologies</a:t>
            </a:r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Source: Google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17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2"/>
            <a:r>
              <a:rPr lang="en-US" dirty="0" smtClean="0"/>
              <a:t>Recall that all east-west traffic use it</a:t>
            </a:r>
          </a:p>
          <a:p>
            <a:pPr lvl="2"/>
            <a:r>
              <a:rPr lang="en-US" dirty="0" smtClean="0"/>
              <a:t>Target: any server can communicate at its full link speed</a:t>
            </a:r>
          </a:p>
          <a:p>
            <a:pPr lvl="2"/>
            <a:r>
              <a:rPr lang="en-US" dirty="0" smtClean="0"/>
              <a:t>Target: making impactful use of this bandwidth by leveraging application-level knowledge</a:t>
            </a:r>
          </a:p>
          <a:p>
            <a:pPr lvl="2"/>
            <a:r>
              <a:rPr lang="en-US" dirty="0" smtClean="0"/>
              <a:t>How: Next lecture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2"/>
            <a:r>
              <a:rPr lang="en-US" dirty="0" smtClean="0"/>
              <a:t>Affects user-facing applications</a:t>
            </a:r>
          </a:p>
          <a:p>
            <a:pPr lvl="2"/>
            <a:r>
              <a:rPr lang="en-US" dirty="0" smtClean="0"/>
              <a:t>Target: 1μs RTTs</a:t>
            </a:r>
          </a:p>
          <a:p>
            <a:pPr lvl="2"/>
            <a:r>
              <a:rPr lang="en-US" dirty="0" smtClean="0"/>
              <a:t>Target: Minimize flow completion time</a:t>
            </a:r>
          </a:p>
          <a:p>
            <a:pPr lvl="2"/>
            <a:r>
              <a:rPr lang="en-US" dirty="0" smtClean="0"/>
              <a:t>How: Next lecture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2"/>
            <a:r>
              <a:rPr lang="en-US" dirty="0" smtClean="0"/>
              <a:t>“Your packet will reach in </a:t>
            </a:r>
            <a:r>
              <a:rPr lang="en-US" dirty="0" err="1" smtClean="0"/>
              <a:t>Xms</a:t>
            </a:r>
            <a:r>
              <a:rPr lang="en-US" dirty="0" smtClean="0"/>
              <a:t>, or not at all”</a:t>
            </a:r>
          </a:p>
          <a:p>
            <a:pPr lvl="2"/>
            <a:r>
              <a:rPr lang="en-US" dirty="0" smtClean="0"/>
              <a:t>“Your VM will always see at least </a:t>
            </a:r>
            <a:r>
              <a:rPr lang="en-US" dirty="0" err="1" smtClean="0"/>
              <a:t>YGbps</a:t>
            </a:r>
            <a:r>
              <a:rPr lang="en-US" dirty="0" smtClean="0"/>
              <a:t> throughput”</a:t>
            </a:r>
          </a:p>
          <a:p>
            <a:pPr lvl="2"/>
            <a:r>
              <a:rPr lang="en-US" dirty="0" smtClean="0"/>
              <a:t>How: Still an open question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“No traffic between VMs of tenant A and tenant B”</a:t>
            </a:r>
          </a:p>
          <a:p>
            <a:pPr lvl="1"/>
            <a:r>
              <a:rPr lang="en-US" dirty="0" smtClean="0"/>
              <a:t>“Tenant X cannot consume more than </a:t>
            </a:r>
            <a:r>
              <a:rPr lang="en-US" dirty="0" err="1" smtClean="0"/>
              <a:t>XGbps</a:t>
            </a:r>
            <a:r>
              <a:rPr lang="en-US" dirty="0" smtClean="0"/>
              <a:t>” </a:t>
            </a:r>
          </a:p>
          <a:p>
            <a:pPr lvl="1"/>
            <a:r>
              <a:rPr lang="en-US" dirty="0" smtClean="0"/>
              <a:t>“Tenant Y’s traffic is low priority”</a:t>
            </a:r>
          </a:p>
          <a:p>
            <a:pPr lvl="1"/>
            <a:r>
              <a:rPr lang="en-US" dirty="0" smtClean="0"/>
              <a:t>How: Mechanism can be SDN, but there are many policies without any consensus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Extreme bisection bandwidth requirements </a:t>
            </a:r>
          </a:p>
          <a:p>
            <a:pPr lvl="1"/>
            <a:r>
              <a:rPr lang="en-US" dirty="0" smtClean="0"/>
              <a:t>Extreme latency requirements </a:t>
            </a:r>
          </a:p>
          <a:p>
            <a:pPr lvl="1"/>
            <a:r>
              <a:rPr lang="en-US" dirty="0" smtClean="0"/>
              <a:t>Predictable, deterministic performance</a:t>
            </a:r>
          </a:p>
          <a:p>
            <a:pPr lvl="1"/>
            <a:r>
              <a:rPr lang="en-US" dirty="0" smtClean="0"/>
              <a:t>Differentiating between tenants is key</a:t>
            </a:r>
          </a:p>
          <a:p>
            <a:pPr lvl="1"/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Cost/efficiency 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ocus on commodity solutions, ease of management</a:t>
            </a:r>
          </a:p>
          <a:p>
            <a:pPr lvl="2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2"/>
            <a:r>
              <a:rPr lang="en-US" dirty="0" smtClean="0"/>
              <a:t>Can deviate from standards, invent your own, etc.</a:t>
            </a:r>
          </a:p>
          <a:p>
            <a:pPr lvl="2"/>
            <a:r>
              <a:rPr lang="en-US" smtClean="0"/>
              <a:t>Clean-slate </a:t>
            </a:r>
            <a:r>
              <a:rPr lang="en-US" dirty="0" smtClean="0"/>
              <a:t>deployment is still feasible </a:t>
            </a:r>
          </a:p>
          <a:p>
            <a:pPr lvl="1"/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8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1"/>
            <a:r>
              <a:rPr lang="en-US" dirty="0" smtClean="0"/>
              <a:t>Control over network and endpoint(s)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change (say) addressing, congestion control, etc.</a:t>
            </a:r>
          </a:p>
          <a:p>
            <a:pPr lvl="2"/>
            <a:r>
              <a:rPr lang="en-US" dirty="0"/>
              <a:t>C</a:t>
            </a:r>
            <a:r>
              <a:rPr lang="en-US" dirty="0" smtClean="0"/>
              <a:t>an add mechanisms for security/policy/etc. at the endpoints (typically in the hypervisor)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degrees of (design) freedom</a:t>
            </a:r>
          </a:p>
          <a:p>
            <a:pPr lvl="1"/>
            <a:r>
              <a:rPr lang="en-US" dirty="0" smtClean="0"/>
              <a:t>Single administrative domain</a:t>
            </a:r>
          </a:p>
          <a:p>
            <a:pPr lvl="1"/>
            <a:r>
              <a:rPr lang="en-US" dirty="0" smtClean="0"/>
              <a:t>Control over network and endpoint(s)</a:t>
            </a:r>
          </a:p>
          <a:p>
            <a:pPr lvl="1"/>
            <a:r>
              <a:rPr lang="en-US" dirty="0" smtClean="0"/>
              <a:t>Control over the placement of traffic source/sink</a:t>
            </a:r>
          </a:p>
          <a:p>
            <a:pPr lvl="2"/>
            <a:r>
              <a:rPr lang="en-US" dirty="0" smtClean="0"/>
              <a:t>Map-Reduce </a:t>
            </a:r>
            <a:r>
              <a:rPr lang="en-US" dirty="0" smtClean="0"/>
              <a:t>scheduler chooses where tasks run</a:t>
            </a:r>
          </a:p>
          <a:p>
            <a:pPr lvl="2"/>
            <a:r>
              <a:rPr lang="en-US" dirty="0" smtClean="0"/>
              <a:t>Distributed file system dictates where data blocks are replicated</a:t>
            </a:r>
          </a:p>
          <a:p>
            <a:pPr lvl="2"/>
            <a:r>
              <a:rPr lang="en-US" dirty="0" smtClean="0"/>
              <a:t>Can control what traffic crosses which links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Datacenters 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ew characteristics and goals ⇒ new opportunities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calability is the baseline requirement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ore emphasis on performance, both on bandwidth and latency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ess emphasis on heterogeneity</a:t>
            </a:r>
          </a:p>
          <a:p>
            <a:pPr lvl="1"/>
            <a:r>
              <a:rPr lang="en-US" dirty="0" smtClean="0"/>
              <a:t>Less emphasis on interoperability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Next lecture</a:t>
            </a:r>
            <a:r>
              <a:rPr lang="en-US" dirty="0" smtClean="0"/>
              <a:t>: networking in datacenters</a:t>
            </a:r>
          </a:p>
          <a:p>
            <a:pPr lvl="1"/>
            <a:endParaRPr lang="en-US" dirty="0" smtClean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D3A600"/>
                </a:solidFill>
              </a:rPr>
              <a:t>Source</a:t>
            </a:r>
            <a:r>
              <a:rPr lang="en-US" sz="1000" smtClean="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Gill Sans"/>
              </a:rPr>
              <a:t>How </a:t>
            </a:r>
            <a:r>
              <a:rPr lang="en-US" dirty="0" smtClean="0">
                <a:cs typeface="Gill Sans"/>
              </a:rPr>
              <a:t>much power 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0.0003 kWh to answer a typical Google search</a:t>
            </a:r>
          </a:p>
          <a:p>
            <a:pPr lvl="1"/>
            <a:r>
              <a:rPr lang="en-US" dirty="0"/>
              <a:t>0.05 kW to use a laptop for an hour</a:t>
            </a:r>
          </a:p>
          <a:p>
            <a:pPr lvl="1"/>
            <a:r>
              <a:rPr lang="en-US" dirty="0"/>
              <a:t>0.1 kW to run a ceiling fan for an hour</a:t>
            </a:r>
          </a:p>
          <a:p>
            <a:pPr lvl="1"/>
            <a:r>
              <a:rPr lang="en-US" dirty="0"/>
              <a:t>1.1 kW to use a coffee maker for an hour</a:t>
            </a:r>
          </a:p>
          <a:p>
            <a:r>
              <a:rPr lang="en-US" dirty="0"/>
              <a:t>How much power is 30 MW?</a:t>
            </a:r>
          </a:p>
          <a:p>
            <a:pPr lvl="1"/>
            <a:r>
              <a:rPr lang="en-US" dirty="0"/>
              <a:t>6,000 average homes with central air (~5 kW/home) </a:t>
            </a:r>
          </a:p>
          <a:p>
            <a:pPr lvl="1"/>
            <a:r>
              <a:rPr lang="en-US" dirty="0"/>
              <a:t>300 fast food restaurants </a:t>
            </a:r>
          </a:p>
          <a:p>
            <a:pPr lvl="1"/>
            <a:r>
              <a:rPr lang="en-US" dirty="0"/>
              <a:t>45 large retail stores </a:t>
            </a:r>
          </a:p>
          <a:p>
            <a:pPr lvl="1"/>
            <a:r>
              <a:rPr lang="en-US" dirty="0" smtClean="0"/>
              <a:t>1.5 </a:t>
            </a:r>
            <a:r>
              <a:rPr lang="en-US" dirty="0"/>
              <a:t>Sears Towers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1 </a:t>
            </a:r>
            <a:r>
              <a:rPr lang="en-US" dirty="0" smtClean="0">
                <a:solidFill>
                  <a:srgbClr val="0000FF"/>
                </a:solidFill>
              </a:rPr>
              <a:t>datacenter 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9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 is a datacenter (DC)?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1M servers/site [Microsoft/Amazon/Google] </a:t>
            </a:r>
          </a:p>
          <a:p>
            <a:r>
              <a:rPr lang="en-US" dirty="0" smtClean="0"/>
              <a:t>&gt; $1B to build one site [Facebook]</a:t>
            </a:r>
          </a:p>
          <a:p>
            <a:r>
              <a:rPr lang="en-US" dirty="0" smtClean="0"/>
              <a:t>&gt;$20M/month/site operational costs [MS</a:t>
            </a:r>
            <a:r>
              <a:rPr lang="fr-FR" dirty="0" smtClean="0"/>
              <a:t>’</a:t>
            </a:r>
            <a:r>
              <a:rPr lang="en-US" dirty="0" smtClean="0"/>
              <a:t>09]</a:t>
            </a:r>
          </a:p>
          <a:p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</a:t>
            </a:r>
            <a:r>
              <a:rPr lang="en-US" dirty="0" smtClean="0"/>
              <a:t>. [Gartner report]</a:t>
            </a:r>
          </a:p>
          <a:p>
            <a:endParaRPr lang="en-US" dirty="0" smtClean="0"/>
          </a:p>
          <a:p>
            <a:r>
              <a:rPr lang="en-US" dirty="0" smtClean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Need scalable designs: e.g., avoid flooding</a:t>
            </a:r>
          </a:p>
          <a:p>
            <a:pPr lvl="1"/>
            <a:r>
              <a:rPr lang="en-US" dirty="0" smtClean="0"/>
              <a:t>Low-cost designs: e.g., use commodity technology</a:t>
            </a:r>
          </a:p>
          <a:p>
            <a:pPr lvl="1"/>
            <a:r>
              <a:rPr lang="en-US" dirty="0" smtClean="0"/>
              <a:t>High utilization (efficiency): e.g., &gt;80% avg. utilization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Contrast</a:t>
            </a:r>
            <a:r>
              <a:rPr lang="en-US" dirty="0" smtClean="0"/>
              <a:t>: avg. utilization on Internet links often ~30%</a:t>
            </a:r>
          </a:p>
          <a:p>
            <a:pPr lvl="1"/>
            <a:r>
              <a:rPr lang="en-US" dirty="0" smtClean="0"/>
              <a:t> Tolerate frequent failure</a:t>
            </a:r>
          </a:p>
          <a:p>
            <a:pPr lvl="2"/>
            <a:r>
              <a:rPr lang="en-US" dirty="0" smtClean="0"/>
              <a:t>Large number of (low cost) components </a:t>
            </a:r>
          </a:p>
          <a:p>
            <a:pPr lvl="1"/>
            <a:r>
              <a:rPr lang="en-US" dirty="0" smtClean="0"/>
              <a:t> Automate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Service model: clouds / </a:t>
            </a:r>
            <a:r>
              <a:rPr lang="en-US" dirty="0" smtClean="0">
                <a:solidFill>
                  <a:srgbClr val="0000FF"/>
                </a:solidFill>
              </a:rPr>
              <a:t>multi-tenancy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erformance guarantees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solation guarantees</a:t>
            </a:r>
          </a:p>
          <a:p>
            <a:pPr lvl="1"/>
            <a:r>
              <a:rPr lang="en-US" dirty="0" smtClean="0"/>
              <a:t>Portability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3, 2017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1490454892</TotalTime>
  <Pages>7</Pages>
  <Words>1888</Words>
  <Application>Microsoft Macintosh PowerPoint</Application>
  <PresentationFormat>On-screen Show (4:3)</PresentationFormat>
  <Paragraphs>453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 Black</vt:lpstr>
      <vt:lpstr>Gill Sans</vt:lpstr>
      <vt:lpstr>Monotype Sorts</vt:lpstr>
      <vt:lpstr>ＭＳ Ｐゴシック</vt:lpstr>
      <vt:lpstr>Times New Roman</vt:lpstr>
      <vt:lpstr>ZapfDingbats</vt:lpstr>
      <vt:lpstr>Arial</vt:lpstr>
      <vt:lpstr>dbllineb</vt:lpstr>
      <vt:lpstr>EECS 489 Computer Networks  Winter 2017</vt:lpstr>
      <vt:lpstr>Agenda</vt:lpstr>
      <vt:lpstr>Datacenters run the world</vt:lpstr>
      <vt:lpstr>Datacenters run the world</vt:lpstr>
      <vt:lpstr>Datacenters run the world</vt:lpstr>
      <vt:lpstr>How much power is needed?</vt:lpstr>
      <vt:lpstr>How big is a datacenter (DC)?</vt:lpstr>
      <vt:lpstr>Implications (1)</vt:lpstr>
      <vt:lpstr>Implications (2)</vt:lpstr>
      <vt:lpstr>Applications</vt:lpstr>
      <vt:lpstr>Partition-Aggregate</vt:lpstr>
      <vt:lpstr>Partition-Aggregate</vt:lpstr>
      <vt:lpstr>Map-Reduce</vt:lpstr>
      <vt:lpstr>Datacenter networks</vt:lpstr>
      <vt:lpstr>Datacenter networks (Cont.)</vt:lpstr>
      <vt:lpstr>Datacenter traffic</vt:lpstr>
      <vt:lpstr>East-West traffic</vt:lpstr>
      <vt:lpstr>Datacenter traffic characteristics</vt:lpstr>
      <vt:lpstr>High bandwidth</vt:lpstr>
      <vt:lpstr>Datacenter network as one giant switch</vt:lpstr>
      <vt:lpstr>Datacenter network as one giant switch</vt:lpstr>
      <vt:lpstr>Datacenter network as one giant switch</vt:lpstr>
      <vt:lpstr>High bandwidth </vt:lpstr>
      <vt:lpstr>Bisection bandwidth</vt:lpstr>
      <vt:lpstr>Achieving full bisection bandwidth</vt:lpstr>
      <vt:lpstr>Oversubscription</vt:lpstr>
      <vt:lpstr>Oversubscription</vt:lpstr>
      <vt:lpstr>Better topologies</vt:lpstr>
      <vt:lpstr>Better topologies</vt:lpstr>
      <vt:lpstr>Clos topology</vt:lpstr>
      <vt:lpstr>Challenges in scale-out designs?</vt:lpstr>
      <vt:lpstr>5-minute break!</vt:lpstr>
      <vt:lpstr>Datacenter traffic characteristics</vt:lpstr>
      <vt:lpstr>Very low RTTs within the DC</vt:lpstr>
      <vt:lpstr>Application-level latency requirements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Mosharaf Chowdhury</cp:lastModifiedBy>
  <cp:revision>1250</cp:revision>
  <cp:lastPrinted>1999-09-08T17:25:07Z</cp:lastPrinted>
  <dcterms:created xsi:type="dcterms:W3CDTF">2014-01-14T18:15:50Z</dcterms:created>
  <dcterms:modified xsi:type="dcterms:W3CDTF">2017-04-03T15:49:19Z</dcterms:modified>
  <cp:category/>
</cp:coreProperties>
</file>